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 id="263" r:id="rId41"/>
    <p:sldId id="264" r:id="rId4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Poppins" charset="1" panose="00000500000000000000"/>
      <p:regular r:id="rId16"/>
    </p:embeddedFont>
    <p:embeddedFont>
      <p:font typeface="Poppins Bold" charset="1" panose="00000800000000000000"/>
      <p:regular r:id="rId17"/>
    </p:embeddedFont>
    <p:embeddedFont>
      <p:font typeface="Poppins Italics" charset="1" panose="00000500000000000000"/>
      <p:regular r:id="rId18"/>
    </p:embeddedFont>
    <p:embeddedFont>
      <p:font typeface="Poppins Bold Italics" charset="1" panose="00000800000000000000"/>
      <p:regular r:id="rId19"/>
    </p:embeddedFont>
    <p:embeddedFont>
      <p:font typeface="Poppins Thin" charset="1" panose="00000300000000000000"/>
      <p:regular r:id="rId20"/>
    </p:embeddedFont>
    <p:embeddedFont>
      <p:font typeface="Poppins Thin Italics" charset="1" panose="00000300000000000000"/>
      <p:regular r:id="rId21"/>
    </p:embeddedFont>
    <p:embeddedFont>
      <p:font typeface="Poppins Extra-Light" charset="1" panose="00000300000000000000"/>
      <p:regular r:id="rId22"/>
    </p:embeddedFont>
    <p:embeddedFont>
      <p:font typeface="Poppins Extra-Light Italics" charset="1" panose="00000300000000000000"/>
      <p:regular r:id="rId23"/>
    </p:embeddedFont>
    <p:embeddedFont>
      <p:font typeface="Poppins Light" charset="1" panose="00000400000000000000"/>
      <p:regular r:id="rId24"/>
    </p:embeddedFont>
    <p:embeddedFont>
      <p:font typeface="Poppins Light Italics" charset="1" panose="00000400000000000000"/>
      <p:regular r:id="rId25"/>
    </p:embeddedFont>
    <p:embeddedFont>
      <p:font typeface="Poppins Medium" charset="1" panose="00000600000000000000"/>
      <p:regular r:id="rId26"/>
    </p:embeddedFont>
    <p:embeddedFont>
      <p:font typeface="Poppins Medium Italics" charset="1" panose="00000600000000000000"/>
      <p:regular r:id="rId27"/>
    </p:embeddedFont>
    <p:embeddedFont>
      <p:font typeface="Poppins Semi-Bold" charset="1" panose="00000700000000000000"/>
      <p:regular r:id="rId28"/>
    </p:embeddedFont>
    <p:embeddedFont>
      <p:font typeface="Poppins Semi-Bold Italics" charset="1" panose="00000700000000000000"/>
      <p:regular r:id="rId29"/>
    </p:embeddedFont>
    <p:embeddedFont>
      <p:font typeface="Poppins Ultra-Bold" charset="1" panose="00000900000000000000"/>
      <p:regular r:id="rId30"/>
    </p:embeddedFont>
    <p:embeddedFont>
      <p:font typeface="Poppins Ultra-Bold Italics" charset="1" panose="00000900000000000000"/>
      <p:regular r:id="rId31"/>
    </p:embeddedFont>
    <p:embeddedFont>
      <p:font typeface="Poppins Heavy" charset="1" panose="00000A00000000000000"/>
      <p:regular r:id="rId32"/>
    </p:embeddedFont>
    <p:embeddedFont>
      <p:font typeface="Poppins Heavy Italics" charset="1" panose="00000A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13.fntdata"/><Relationship Id="rId18" Type="http://schemas.openxmlformats.org/officeDocument/2006/relationships/font" Target="fonts/font18.fntdata"/><Relationship Id="rId26" Type="http://schemas.openxmlformats.org/officeDocument/2006/relationships/font" Target="fonts/font26.fntdata"/><Relationship Id="rId39" Type="http://schemas.openxmlformats.org/officeDocument/2006/relationships/slide" Target="slides/slide6.xml"/><Relationship Id="rId21" Type="http://schemas.openxmlformats.org/officeDocument/2006/relationships/font" Target="fonts/font21.fntdata"/><Relationship Id="rId34" Type="http://schemas.openxmlformats.org/officeDocument/2006/relationships/slide" Target="slides/slide1.xml"/><Relationship Id="rId42" Type="http://schemas.openxmlformats.org/officeDocument/2006/relationships/slide" Target="slides/slide9.xml"/><Relationship Id="rId7" Type="http://schemas.openxmlformats.org/officeDocument/2006/relationships/font" Target="fonts/font7.fntdata"/><Relationship Id="rId16" Type="http://schemas.openxmlformats.org/officeDocument/2006/relationships/font" Target="fonts/font16.fntdata"/><Relationship Id="rId2" Type="http://schemas.openxmlformats.org/officeDocument/2006/relationships/presProps" Target="presProps.xml"/><Relationship Id="rId20" Type="http://schemas.openxmlformats.org/officeDocument/2006/relationships/font" Target="fonts/font20.fntdata"/><Relationship Id="rId29" Type="http://schemas.openxmlformats.org/officeDocument/2006/relationships/font" Target="fonts/font29.fntdata"/><Relationship Id="rId41" Type="http://schemas.openxmlformats.org/officeDocument/2006/relationships/slide" Target="slides/slide8.xml"/><Relationship Id="rId1" Type="http://schemas.openxmlformats.org/officeDocument/2006/relationships/slideMaster" Target="slideMasters/slideMaster1.xml"/><Relationship Id="rId11" Type="http://schemas.openxmlformats.org/officeDocument/2006/relationships/font" Target="fonts/font11.fntdata"/><Relationship Id="rId24" Type="http://schemas.openxmlformats.org/officeDocument/2006/relationships/font" Target="fonts/font24.fntdata"/><Relationship Id="rId32" Type="http://schemas.openxmlformats.org/officeDocument/2006/relationships/font" Target="fonts/font32.fntdata"/><Relationship Id="rId37" Type="http://schemas.openxmlformats.org/officeDocument/2006/relationships/slide" Target="slides/slide4.xml"/><Relationship Id="rId40" Type="http://schemas.openxmlformats.org/officeDocument/2006/relationships/slide" Target="slides/slide7.xml"/><Relationship Id="rId6" Type="http://schemas.openxmlformats.org/officeDocument/2006/relationships/font" Target="fonts/font6.fntdata"/><Relationship Id="rId15" Type="http://schemas.openxmlformats.org/officeDocument/2006/relationships/font" Target="fonts/font15.fntdata"/><Relationship Id="rId23" Type="http://schemas.openxmlformats.org/officeDocument/2006/relationships/font" Target="fonts/font23.fntdata"/><Relationship Id="rId28" Type="http://schemas.openxmlformats.org/officeDocument/2006/relationships/font" Target="fonts/font28.fntdata"/><Relationship Id="rId36" Type="http://schemas.openxmlformats.org/officeDocument/2006/relationships/slide" Target="slides/slide3.xml"/><Relationship Id="rId5" Type="http://schemas.openxmlformats.org/officeDocument/2006/relationships/tableStyles" Target="tableStyles.xml"/><Relationship Id="rId10" Type="http://schemas.openxmlformats.org/officeDocument/2006/relationships/font" Target="fonts/font10.fntdata"/><Relationship Id="rId19" Type="http://schemas.openxmlformats.org/officeDocument/2006/relationships/font" Target="fonts/font19.fntdata"/><Relationship Id="rId31" Type="http://schemas.openxmlformats.org/officeDocument/2006/relationships/font" Target="fonts/font31.fntdata"/><Relationship Id="rId44" Type="http://schemas.openxmlformats.org/officeDocument/2006/relationships/customXml" Target="../customXml/item2.xml"/><Relationship Id="rId14" Type="http://schemas.openxmlformats.org/officeDocument/2006/relationships/font" Target="fonts/font14.fntdata"/><Relationship Id="rId22" Type="http://schemas.openxmlformats.org/officeDocument/2006/relationships/font" Target="fonts/font22.fntdata"/><Relationship Id="rId27" Type="http://schemas.openxmlformats.org/officeDocument/2006/relationships/font" Target="fonts/font27.fntdata"/><Relationship Id="rId30" Type="http://schemas.openxmlformats.org/officeDocument/2006/relationships/font" Target="fonts/font30.fntdata"/><Relationship Id="rId35" Type="http://schemas.openxmlformats.org/officeDocument/2006/relationships/slide" Target="slides/slide2.xml"/><Relationship Id="rId4" Type="http://schemas.openxmlformats.org/officeDocument/2006/relationships/theme" Target="theme/theme1.xml"/><Relationship Id="rId9" Type="http://schemas.openxmlformats.org/officeDocument/2006/relationships/font" Target="fonts/font9.fntdata"/><Relationship Id="rId43" Type="http://schemas.openxmlformats.org/officeDocument/2006/relationships/customXml" Target="../customXml/item1.xml"/><Relationship Id="rId8" Type="http://schemas.openxmlformats.org/officeDocument/2006/relationships/font" Target="fonts/font8.fntdata"/><Relationship Id="rId3" Type="http://schemas.openxmlformats.org/officeDocument/2006/relationships/viewProps" Target="viewProps.xml"/><Relationship Id="rId12" Type="http://schemas.openxmlformats.org/officeDocument/2006/relationships/font" Target="fonts/font12.fntdata"/><Relationship Id="rId17" Type="http://schemas.openxmlformats.org/officeDocument/2006/relationships/font" Target="fonts/font17.fntdata"/><Relationship Id="rId25" Type="http://schemas.openxmlformats.org/officeDocument/2006/relationships/font" Target="fonts/font25.fntdata"/><Relationship Id="rId33" Type="http://schemas.openxmlformats.org/officeDocument/2006/relationships/font" Target="fonts/font33.fntdata"/><Relationship Id="rId38" Type="http://schemas.openxmlformats.org/officeDocument/2006/relationships/slide" Target="slides/slide5.xml"/></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2" Target="../media/image1.png" Type="http://schemas.openxmlformats.org/officeDocument/2006/relationships/image"/><Relationship Id="rId3" Target="../media/image2.jpeg" Type="http://schemas.openxmlformats.org/officeDocument/2006/relationships/image"/><Relationship Id="rId4" Target="../media/VAE8UEIRJxs.mp4" Type="http://schemas.openxmlformats.org/officeDocument/2006/relationships/video"/><Relationship Id="rId5" Target="../media/VAE8UEIRJxs.mp4" Type="http://schemas.microsoft.com/office/2007/relationships/media"/><Relationship Id="rId6" Target="../media/image3.png" Type="http://schemas.openxmlformats.org/officeDocument/2006/relationships/image"/><Relationship Id="rId7" Target="../media/image4.png" Type="http://schemas.openxmlformats.org/officeDocument/2006/relationships/image"/><Relationship Id="rId8" Target="../media/image5.png" Type="http://schemas.openxmlformats.org/officeDocument/2006/relationships/image"/><Relationship Id="rId9" Target="../media/image6.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6.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1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8.png" Type="http://schemas.openxmlformats.org/officeDocument/2006/relationships/image"/><Relationship Id="rId4"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pic>
        <p:nvPicPr>
          <p:cNvPr name="Picture 3" id="3">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0" y="0"/>
            <a:ext cx="18288000" cy="10424160"/>
          </a:xfrm>
          <a:prstGeom prst="rect">
            <a:avLst/>
          </a:prstGeom>
        </p:spPr>
      </p:pic>
      <p:sp>
        <p:nvSpPr>
          <p:cNvPr name="Freeform 4" id="4"/>
          <p:cNvSpPr/>
          <p:nvPr/>
        </p:nvSpPr>
        <p:spPr>
          <a:xfrm flipH="false" flipV="false" rot="0">
            <a:off x="-2576678" y="61722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6"/>
            <a:stretch>
              <a:fillRect l="0" t="0" r="0" b="0"/>
            </a:stretch>
          </a:blipFill>
        </p:spPr>
      </p:sp>
      <p:sp>
        <p:nvSpPr>
          <p:cNvPr name="Freeform 5" id="5"/>
          <p:cNvSpPr/>
          <p:nvPr/>
        </p:nvSpPr>
        <p:spPr>
          <a:xfrm flipH="false" flipV="false" rot="0">
            <a:off x="3268070" y="-2818506"/>
            <a:ext cx="4825046" cy="4219769"/>
          </a:xfrm>
          <a:custGeom>
            <a:avLst/>
            <a:gdLst/>
            <a:ahLst/>
            <a:cxnLst/>
            <a:rect r="r" b="b" t="t" l="l"/>
            <a:pathLst>
              <a:path h="4219769" w="4825046">
                <a:moveTo>
                  <a:pt x="0" y="0"/>
                </a:moveTo>
                <a:lnTo>
                  <a:pt x="4825046" y="0"/>
                </a:lnTo>
                <a:lnTo>
                  <a:pt x="4825046" y="4219769"/>
                </a:lnTo>
                <a:lnTo>
                  <a:pt x="0" y="4219769"/>
                </a:lnTo>
                <a:lnTo>
                  <a:pt x="0" y="0"/>
                </a:lnTo>
                <a:close/>
              </a:path>
            </a:pathLst>
          </a:custGeom>
          <a:blipFill>
            <a:blip r:embed="rId7"/>
            <a:stretch>
              <a:fillRect l="0" t="0" r="0" b="0"/>
            </a:stretch>
          </a:blipFill>
        </p:spPr>
      </p:sp>
      <p:sp>
        <p:nvSpPr>
          <p:cNvPr name="Freeform 6" id="6"/>
          <p:cNvSpPr/>
          <p:nvPr/>
        </p:nvSpPr>
        <p:spPr>
          <a:xfrm flipH="false" flipV="false" rot="0">
            <a:off x="14161481" y="-41148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6"/>
            <a:stretch>
              <a:fillRect l="0" t="0" r="0" b="0"/>
            </a:stretch>
          </a:blipFill>
        </p:spPr>
      </p:sp>
      <p:sp>
        <p:nvSpPr>
          <p:cNvPr name="Freeform 7" id="7"/>
          <p:cNvSpPr/>
          <p:nvPr/>
        </p:nvSpPr>
        <p:spPr>
          <a:xfrm flipH="false" flipV="false" rot="0">
            <a:off x="-391635" y="1333816"/>
            <a:ext cx="3948234" cy="1724379"/>
          </a:xfrm>
          <a:custGeom>
            <a:avLst/>
            <a:gdLst/>
            <a:ahLst/>
            <a:cxnLst/>
            <a:rect r="r" b="b" t="t" l="l"/>
            <a:pathLst>
              <a:path h="1724379" w="3948234">
                <a:moveTo>
                  <a:pt x="0" y="0"/>
                </a:moveTo>
                <a:lnTo>
                  <a:pt x="3948234" y="0"/>
                </a:lnTo>
                <a:lnTo>
                  <a:pt x="3948234" y="1724379"/>
                </a:lnTo>
                <a:lnTo>
                  <a:pt x="0" y="1724379"/>
                </a:lnTo>
                <a:lnTo>
                  <a:pt x="0" y="0"/>
                </a:lnTo>
                <a:close/>
              </a:path>
            </a:pathLst>
          </a:custGeom>
          <a:blipFill>
            <a:blip r:embed="rId8"/>
            <a:stretch>
              <a:fillRect l="0" t="0" r="0" b="0"/>
            </a:stretch>
          </a:blipFill>
        </p:spPr>
      </p:sp>
      <p:sp>
        <p:nvSpPr>
          <p:cNvPr name="Freeform 8" id="8"/>
          <p:cNvSpPr/>
          <p:nvPr/>
        </p:nvSpPr>
        <p:spPr>
          <a:xfrm flipH="false" flipV="false" rot="0">
            <a:off x="4601689" y="8426785"/>
            <a:ext cx="4729467" cy="4047169"/>
          </a:xfrm>
          <a:custGeom>
            <a:avLst/>
            <a:gdLst/>
            <a:ahLst/>
            <a:cxnLst/>
            <a:rect r="r" b="b" t="t" l="l"/>
            <a:pathLst>
              <a:path h="4047169" w="4729467">
                <a:moveTo>
                  <a:pt x="0" y="0"/>
                </a:moveTo>
                <a:lnTo>
                  <a:pt x="4729467" y="0"/>
                </a:lnTo>
                <a:lnTo>
                  <a:pt x="4729467" y="4047170"/>
                </a:lnTo>
                <a:lnTo>
                  <a:pt x="0" y="4047170"/>
                </a:lnTo>
                <a:lnTo>
                  <a:pt x="0" y="0"/>
                </a:lnTo>
                <a:close/>
              </a:path>
            </a:pathLst>
          </a:custGeom>
          <a:blipFill>
            <a:blip r:embed="rId9"/>
            <a:stretch>
              <a:fillRect l="0" t="0" r="0" b="0"/>
            </a:stretch>
          </a:blipFill>
        </p:spPr>
      </p:sp>
      <p:sp>
        <p:nvSpPr>
          <p:cNvPr name="Freeform 9" id="9"/>
          <p:cNvSpPr/>
          <p:nvPr/>
        </p:nvSpPr>
        <p:spPr>
          <a:xfrm flipH="true" flipV="false" rot="0">
            <a:off x="10777447" y="1028700"/>
            <a:ext cx="8078630" cy="11840963"/>
          </a:xfrm>
          <a:custGeom>
            <a:avLst/>
            <a:gdLst/>
            <a:ahLst/>
            <a:cxnLst/>
            <a:rect r="r" b="b" t="t" l="l"/>
            <a:pathLst>
              <a:path h="11840963" w="8078630">
                <a:moveTo>
                  <a:pt x="8078630" y="0"/>
                </a:moveTo>
                <a:lnTo>
                  <a:pt x="0" y="0"/>
                </a:lnTo>
                <a:lnTo>
                  <a:pt x="0" y="11840963"/>
                </a:lnTo>
                <a:lnTo>
                  <a:pt x="8078630" y="11840963"/>
                </a:lnTo>
                <a:lnTo>
                  <a:pt x="8078630" y="0"/>
                </a:lnTo>
                <a:close/>
              </a:path>
            </a:pathLst>
          </a:custGeom>
          <a:blipFill>
            <a:blip r:embed="rId10"/>
            <a:stretch>
              <a:fillRect l="0" t="0" r="0" b="0"/>
            </a:stretch>
          </a:blipFill>
        </p:spPr>
      </p:sp>
      <p:sp>
        <p:nvSpPr>
          <p:cNvPr name="TextBox 10" id="10"/>
          <p:cNvSpPr txBox="true"/>
          <p:nvPr/>
        </p:nvSpPr>
        <p:spPr>
          <a:xfrm rot="0">
            <a:off x="-391635" y="3346923"/>
            <a:ext cx="8484751" cy="1342703"/>
          </a:xfrm>
          <a:prstGeom prst="rect">
            <a:avLst/>
          </a:prstGeom>
        </p:spPr>
        <p:txBody>
          <a:bodyPr anchor="t" rtlCol="false" tIns="0" lIns="0" bIns="0" rIns="0">
            <a:spAutoFit/>
          </a:bodyPr>
          <a:lstStyle/>
          <a:p>
            <a:pPr algn="ctr" marL="0" indent="0" lvl="0">
              <a:lnSpc>
                <a:spcPts val="11042"/>
              </a:lnSpc>
              <a:spcBef>
                <a:spcPct val="0"/>
              </a:spcBef>
            </a:pPr>
            <a:r>
              <a:rPr lang="en-US" sz="7887" strike="noStrike" u="none">
                <a:solidFill>
                  <a:srgbClr val="5CE1E6"/>
                </a:solidFill>
                <a:latin typeface="Canva Sans Bold"/>
              </a:rPr>
              <a:t>Catagories of</a:t>
            </a:r>
          </a:p>
        </p:txBody>
      </p:sp>
      <p:sp>
        <p:nvSpPr>
          <p:cNvPr name="TextBox 11" id="11"/>
          <p:cNvSpPr txBox="true"/>
          <p:nvPr/>
        </p:nvSpPr>
        <p:spPr>
          <a:xfrm rot="0">
            <a:off x="-1091431" y="5150117"/>
            <a:ext cx="13995366" cy="1342703"/>
          </a:xfrm>
          <a:prstGeom prst="rect">
            <a:avLst/>
          </a:prstGeom>
        </p:spPr>
        <p:txBody>
          <a:bodyPr anchor="t" rtlCol="false" tIns="0" lIns="0" bIns="0" rIns="0">
            <a:spAutoFit/>
          </a:bodyPr>
          <a:lstStyle/>
          <a:p>
            <a:pPr algn="ctr" marL="0" indent="0" lvl="0">
              <a:lnSpc>
                <a:spcPts val="11042"/>
              </a:lnSpc>
              <a:spcBef>
                <a:spcPct val="0"/>
              </a:spcBef>
            </a:pPr>
            <a:r>
              <a:rPr lang="en-US" sz="7887">
                <a:solidFill>
                  <a:srgbClr val="5CE1E6"/>
                </a:solidFill>
                <a:latin typeface="Canva Sans Bold"/>
              </a:rPr>
              <a:t>A</a:t>
            </a:r>
            <a:r>
              <a:rPr lang="en-US" sz="7887" strike="noStrike" u="none">
                <a:solidFill>
                  <a:srgbClr val="5CE1E6"/>
                </a:solidFill>
                <a:latin typeface="Canva Sans Bold"/>
              </a:rPr>
              <a:t>rtificial intelligence</a:t>
            </a:r>
          </a:p>
        </p:txBody>
      </p:sp>
    </p:spTree>
  </p:cSld>
  <p:clrMapOvr>
    <a:masterClrMapping/>
  </p:clrMapOvr>
  <p:timing>
    <p:tnLst>
      <p:par>
        <p:cTn dur="indefinite" restart="never" nodeType="tmRoot">
          <p:childTnLst>
            <p:video>
              <p:cMediaNode vol="100000">
                <p:cTn fill="hold" display="false">
                  <p:stCondLst>
                    <p:cond delay="indefinite"/>
                  </p:stCondLst>
                </p:cTn>
                <p:tgtEl>
                  <p:spTgt spid="3"/>
                </p:tgtEl>
              </p:cMediaNode>
            </p:video>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896678" y="1290997"/>
            <a:ext cx="5726139" cy="2500874"/>
          </a:xfrm>
          <a:custGeom>
            <a:avLst/>
            <a:gdLst/>
            <a:ahLst/>
            <a:cxnLst/>
            <a:rect r="r" b="b" t="t" l="l"/>
            <a:pathLst>
              <a:path h="2500874" w="5726139">
                <a:moveTo>
                  <a:pt x="0" y="0"/>
                </a:moveTo>
                <a:lnTo>
                  <a:pt x="5726138" y="0"/>
                </a:lnTo>
                <a:lnTo>
                  <a:pt x="5726138" y="2500874"/>
                </a:lnTo>
                <a:lnTo>
                  <a:pt x="0" y="2500874"/>
                </a:lnTo>
                <a:lnTo>
                  <a:pt x="0" y="0"/>
                </a:lnTo>
                <a:close/>
              </a:path>
            </a:pathLst>
          </a:custGeom>
          <a:blipFill>
            <a:blip r:embed="rId2"/>
            <a:stretch>
              <a:fillRect l="0" t="0" r="0" b="0"/>
            </a:stretch>
          </a:blipFill>
        </p:spPr>
      </p:sp>
      <p:sp>
        <p:nvSpPr>
          <p:cNvPr name="AutoShape 3" id="3"/>
          <p:cNvSpPr/>
          <p:nvPr/>
        </p:nvSpPr>
        <p:spPr>
          <a:xfrm flipH="true" flipV="true">
            <a:off x="17259300" y="1028700"/>
            <a:ext cx="0" cy="5786479"/>
          </a:xfrm>
          <a:prstGeom prst="line">
            <a:avLst/>
          </a:prstGeom>
          <a:ln cap="flat" w="38100">
            <a:solidFill>
              <a:srgbClr val="FFFFFF"/>
            </a:solidFill>
            <a:prstDash val="solid"/>
            <a:headEnd type="none" len="sm" w="sm"/>
            <a:tailEnd type="none" len="sm" w="sm"/>
          </a:ln>
        </p:spPr>
      </p:sp>
      <p:grpSp>
        <p:nvGrpSpPr>
          <p:cNvPr name="Group 4" id="4"/>
          <p:cNvGrpSpPr/>
          <p:nvPr/>
        </p:nvGrpSpPr>
        <p:grpSpPr>
          <a:xfrm rot="0">
            <a:off x="340419" y="4654079"/>
            <a:ext cx="10585512" cy="5354417"/>
            <a:chOff x="0" y="0"/>
            <a:chExt cx="14114017" cy="7139223"/>
          </a:xfrm>
        </p:grpSpPr>
        <p:sp>
          <p:nvSpPr>
            <p:cNvPr name="AutoShape 5" id="5"/>
            <p:cNvSpPr/>
            <p:nvPr/>
          </p:nvSpPr>
          <p:spPr>
            <a:xfrm flipV="true">
              <a:off x="27166" y="0"/>
              <a:ext cx="0" cy="7139223"/>
            </a:xfrm>
            <a:prstGeom prst="line">
              <a:avLst/>
            </a:prstGeom>
            <a:ln cap="flat" w="54333">
              <a:solidFill>
                <a:srgbClr val="FFFFFF"/>
              </a:solidFill>
              <a:prstDash val="solid"/>
              <a:headEnd type="none" len="sm" w="sm"/>
              <a:tailEnd type="none" len="sm" w="sm"/>
            </a:ln>
          </p:spPr>
        </p:sp>
        <p:sp>
          <p:nvSpPr>
            <p:cNvPr name="AutoShape 6" id="6"/>
            <p:cNvSpPr/>
            <p:nvPr/>
          </p:nvSpPr>
          <p:spPr>
            <a:xfrm>
              <a:off x="0" y="7112057"/>
              <a:ext cx="14114017" cy="0"/>
            </a:xfrm>
            <a:prstGeom prst="line">
              <a:avLst/>
            </a:prstGeom>
            <a:ln cap="flat" w="54333">
              <a:solidFill>
                <a:srgbClr val="FFFFFF"/>
              </a:solidFill>
              <a:prstDash val="solid"/>
              <a:headEnd type="none" len="sm" w="sm"/>
              <a:tailEnd type="none" len="sm" w="sm"/>
            </a:ln>
          </p:spPr>
        </p:sp>
      </p:grpSp>
      <p:sp>
        <p:nvSpPr>
          <p:cNvPr name="Freeform 7" id="7"/>
          <p:cNvSpPr/>
          <p:nvPr/>
        </p:nvSpPr>
        <p:spPr>
          <a:xfrm flipH="false" flipV="false" rot="0">
            <a:off x="10925932" y="5660310"/>
            <a:ext cx="6819964" cy="5836080"/>
          </a:xfrm>
          <a:custGeom>
            <a:avLst/>
            <a:gdLst/>
            <a:ahLst/>
            <a:cxnLst/>
            <a:rect r="r" b="b" t="t" l="l"/>
            <a:pathLst>
              <a:path h="5836080" w="6819964">
                <a:moveTo>
                  <a:pt x="0" y="0"/>
                </a:moveTo>
                <a:lnTo>
                  <a:pt x="6819964" y="0"/>
                </a:lnTo>
                <a:lnTo>
                  <a:pt x="6819964" y="5836081"/>
                </a:lnTo>
                <a:lnTo>
                  <a:pt x="0" y="5836081"/>
                </a:lnTo>
                <a:lnTo>
                  <a:pt x="0" y="0"/>
                </a:lnTo>
                <a:close/>
              </a:path>
            </a:pathLst>
          </a:custGeom>
          <a:blipFill>
            <a:blip r:embed="rId3"/>
            <a:stretch>
              <a:fillRect l="0" t="0" r="0" b="0"/>
            </a:stretch>
          </a:blipFill>
        </p:spPr>
      </p:sp>
      <p:sp>
        <p:nvSpPr>
          <p:cNvPr name="TextBox 8" id="8"/>
          <p:cNvSpPr txBox="true"/>
          <p:nvPr/>
        </p:nvSpPr>
        <p:spPr>
          <a:xfrm rot="0">
            <a:off x="3159547" y="857250"/>
            <a:ext cx="14118803" cy="1573531"/>
          </a:xfrm>
          <a:prstGeom prst="rect">
            <a:avLst/>
          </a:prstGeom>
        </p:spPr>
        <p:txBody>
          <a:bodyPr anchor="t" rtlCol="false" tIns="0" lIns="0" bIns="0" rIns="0">
            <a:spAutoFit/>
          </a:bodyPr>
          <a:lstStyle/>
          <a:p>
            <a:pPr algn="ctr" marL="0" indent="0" lvl="0">
              <a:lnSpc>
                <a:spcPts val="12880"/>
              </a:lnSpc>
              <a:spcBef>
                <a:spcPct val="0"/>
              </a:spcBef>
            </a:pPr>
            <a:r>
              <a:rPr lang="en-US" sz="9200">
                <a:solidFill>
                  <a:srgbClr val="FFFFFF"/>
                </a:solidFill>
                <a:latin typeface="Canva Sans Bold"/>
              </a:rPr>
              <a:t>T</a:t>
            </a:r>
            <a:r>
              <a:rPr lang="en-US" sz="9200" strike="noStrike" u="none">
                <a:solidFill>
                  <a:srgbClr val="FFFFFF"/>
                </a:solidFill>
                <a:latin typeface="Canva Sans Bold"/>
              </a:rPr>
              <a:t>able of contents</a:t>
            </a:r>
          </a:p>
        </p:txBody>
      </p:sp>
      <p:sp>
        <p:nvSpPr>
          <p:cNvPr name="TextBox 9" id="9"/>
          <p:cNvSpPr txBox="true"/>
          <p:nvPr/>
        </p:nvSpPr>
        <p:spPr>
          <a:xfrm rot="0">
            <a:off x="340419" y="5203574"/>
            <a:ext cx="11501168" cy="4093501"/>
          </a:xfrm>
          <a:prstGeom prst="rect">
            <a:avLst/>
          </a:prstGeom>
        </p:spPr>
        <p:txBody>
          <a:bodyPr anchor="t" rtlCol="false" tIns="0" lIns="0" bIns="0" rIns="0">
            <a:spAutoFit/>
          </a:bodyPr>
          <a:lstStyle/>
          <a:p>
            <a:pPr marL="1240698" indent="-620349" lvl="1">
              <a:lnSpc>
                <a:spcPts val="8045"/>
              </a:lnSpc>
              <a:buFont typeface="Arial"/>
              <a:buChar char="•"/>
            </a:pPr>
            <a:r>
              <a:rPr lang="en-US" sz="5746">
                <a:solidFill>
                  <a:srgbClr val="FFFFFF"/>
                </a:solidFill>
                <a:latin typeface="Poppins Light"/>
              </a:rPr>
              <a:t>What is AI?</a:t>
            </a:r>
          </a:p>
          <a:p>
            <a:pPr marL="1240698" indent="-620349" lvl="1">
              <a:lnSpc>
                <a:spcPts val="8045"/>
              </a:lnSpc>
              <a:buFont typeface="Arial"/>
              <a:buChar char="•"/>
            </a:pPr>
            <a:r>
              <a:rPr lang="en-US" sz="5746">
                <a:solidFill>
                  <a:srgbClr val="FFFFFF"/>
                </a:solidFill>
                <a:latin typeface="Poppins Light"/>
              </a:rPr>
              <a:t>where did it came from?</a:t>
            </a:r>
          </a:p>
          <a:p>
            <a:pPr marL="1240698" indent="-620349" lvl="1">
              <a:lnSpc>
                <a:spcPts val="8045"/>
              </a:lnSpc>
              <a:buFont typeface="Arial"/>
              <a:buChar char="•"/>
            </a:pPr>
            <a:r>
              <a:rPr lang="en-US" sz="5746">
                <a:solidFill>
                  <a:srgbClr val="FFFFFF"/>
                </a:solidFill>
                <a:latin typeface="Poppins Light"/>
              </a:rPr>
              <a:t>The classification</a:t>
            </a:r>
          </a:p>
          <a:p>
            <a:pPr marL="1240698" indent="-620349" lvl="1">
              <a:lnSpc>
                <a:spcPts val="8045"/>
              </a:lnSpc>
              <a:buFont typeface="Arial"/>
              <a:buChar char="•"/>
            </a:pPr>
            <a:r>
              <a:rPr lang="en-US" sz="5746">
                <a:solidFill>
                  <a:srgbClr val="FFFFFF"/>
                </a:solidFill>
                <a:latin typeface="Poppins Light"/>
              </a:rPr>
              <a:t>Conclusion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314908" y="1028700"/>
            <a:ext cx="5524119" cy="8229600"/>
          </a:xfrm>
          <a:custGeom>
            <a:avLst/>
            <a:gdLst/>
            <a:ahLst/>
            <a:cxnLst/>
            <a:rect r="r" b="b" t="t" l="l"/>
            <a:pathLst>
              <a:path h="8229600" w="5524119">
                <a:moveTo>
                  <a:pt x="0" y="0"/>
                </a:moveTo>
                <a:lnTo>
                  <a:pt x="5524119" y="0"/>
                </a:lnTo>
                <a:lnTo>
                  <a:pt x="5524119" y="8229600"/>
                </a:lnTo>
                <a:lnTo>
                  <a:pt x="0" y="8229600"/>
                </a:lnTo>
                <a:lnTo>
                  <a:pt x="0" y="0"/>
                </a:lnTo>
                <a:close/>
              </a:path>
            </a:pathLst>
          </a:custGeom>
          <a:blipFill>
            <a:blip r:embed="rId2"/>
            <a:stretch>
              <a:fillRect l="0" t="0" r="0" b="0"/>
            </a:stretch>
          </a:blipFill>
        </p:spPr>
      </p:sp>
      <p:sp>
        <p:nvSpPr>
          <p:cNvPr name="TextBox 3" id="3"/>
          <p:cNvSpPr txBox="true"/>
          <p:nvPr/>
        </p:nvSpPr>
        <p:spPr>
          <a:xfrm rot="0">
            <a:off x="7152618" y="2368490"/>
            <a:ext cx="10795373" cy="6889810"/>
          </a:xfrm>
          <a:prstGeom prst="rect">
            <a:avLst/>
          </a:prstGeom>
        </p:spPr>
        <p:txBody>
          <a:bodyPr anchor="t" rtlCol="false" tIns="0" lIns="0" bIns="0" rIns="0">
            <a:spAutoFit/>
          </a:bodyPr>
          <a:lstStyle/>
          <a:p>
            <a:pPr>
              <a:lnSpc>
                <a:spcPts val="6870"/>
              </a:lnSpc>
            </a:pPr>
            <a:r>
              <a:rPr lang="en-US" sz="4907">
                <a:solidFill>
                  <a:srgbClr val="FFFFFF"/>
                </a:solidFill>
                <a:latin typeface="Canva Sans"/>
              </a:rPr>
              <a:t>Artificial Intelligence (AI) refers to the simulation of human intelligence in machines or computer systems. It involves creating algorithms and programs that enable computers to perform tasks that typically require human intelligence</a:t>
            </a:r>
          </a:p>
        </p:txBody>
      </p:sp>
      <p:sp>
        <p:nvSpPr>
          <p:cNvPr name="TextBox 4" id="4"/>
          <p:cNvSpPr txBox="true"/>
          <p:nvPr/>
        </p:nvSpPr>
        <p:spPr>
          <a:xfrm rot="0">
            <a:off x="7152618" y="287783"/>
            <a:ext cx="6723047" cy="1338960"/>
          </a:xfrm>
          <a:prstGeom prst="rect">
            <a:avLst/>
          </a:prstGeom>
        </p:spPr>
        <p:txBody>
          <a:bodyPr anchor="t" rtlCol="false" tIns="0" lIns="0" bIns="0" rIns="0">
            <a:spAutoFit/>
          </a:bodyPr>
          <a:lstStyle/>
          <a:p>
            <a:pPr algn="ctr">
              <a:lnSpc>
                <a:spcPts val="11042"/>
              </a:lnSpc>
            </a:pPr>
            <a:r>
              <a:rPr lang="en-US" sz="7887">
                <a:solidFill>
                  <a:srgbClr val="5CE1E6"/>
                </a:solidFill>
                <a:latin typeface="Canva Sans Bold"/>
              </a:rPr>
              <a:t>What is AI?🤔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0" y="3129401"/>
            <a:ext cx="6428651" cy="5595357"/>
          </a:xfrm>
          <a:custGeom>
            <a:avLst/>
            <a:gdLst/>
            <a:ahLst/>
            <a:cxnLst/>
            <a:rect r="r" b="b" t="t" l="l"/>
            <a:pathLst>
              <a:path h="5595357" w="6428651">
                <a:moveTo>
                  <a:pt x="0" y="0"/>
                </a:moveTo>
                <a:lnTo>
                  <a:pt x="6428651" y="0"/>
                </a:lnTo>
                <a:lnTo>
                  <a:pt x="6428651" y="5595357"/>
                </a:lnTo>
                <a:lnTo>
                  <a:pt x="0" y="5595357"/>
                </a:lnTo>
                <a:lnTo>
                  <a:pt x="0" y="0"/>
                </a:lnTo>
                <a:close/>
              </a:path>
            </a:pathLst>
          </a:custGeom>
          <a:blipFill>
            <a:blip r:embed="rId2"/>
            <a:stretch>
              <a:fillRect l="0" t="0" r="-8708" b="0"/>
            </a:stretch>
          </a:blipFill>
        </p:spPr>
      </p:sp>
      <p:sp>
        <p:nvSpPr>
          <p:cNvPr name="Freeform 3" id="3"/>
          <p:cNvSpPr/>
          <p:nvPr/>
        </p:nvSpPr>
        <p:spPr>
          <a:xfrm flipH="false" flipV="false" rot="0">
            <a:off x="14135996" y="-2163135"/>
            <a:ext cx="6613789" cy="5640759"/>
          </a:xfrm>
          <a:custGeom>
            <a:avLst/>
            <a:gdLst/>
            <a:ahLst/>
            <a:cxnLst/>
            <a:rect r="r" b="b" t="t" l="l"/>
            <a:pathLst>
              <a:path h="5640759" w="6613789">
                <a:moveTo>
                  <a:pt x="0" y="0"/>
                </a:moveTo>
                <a:lnTo>
                  <a:pt x="6613790" y="0"/>
                </a:lnTo>
                <a:lnTo>
                  <a:pt x="6613790" y="5640759"/>
                </a:lnTo>
                <a:lnTo>
                  <a:pt x="0" y="5640759"/>
                </a:lnTo>
                <a:lnTo>
                  <a:pt x="0" y="0"/>
                </a:lnTo>
                <a:close/>
              </a:path>
            </a:pathLst>
          </a:custGeom>
          <a:blipFill>
            <a:blip r:embed="rId3"/>
            <a:stretch>
              <a:fillRect l="0" t="0" r="0" b="0"/>
            </a:stretch>
          </a:blipFill>
        </p:spPr>
      </p:sp>
      <p:sp>
        <p:nvSpPr>
          <p:cNvPr name="TextBox 4" id="4"/>
          <p:cNvSpPr txBox="true"/>
          <p:nvPr/>
        </p:nvSpPr>
        <p:spPr>
          <a:xfrm rot="0">
            <a:off x="0" y="-171450"/>
            <a:ext cx="16454966" cy="1566544"/>
          </a:xfrm>
          <a:prstGeom prst="rect">
            <a:avLst/>
          </a:prstGeom>
        </p:spPr>
        <p:txBody>
          <a:bodyPr anchor="t" rtlCol="false" tIns="0" lIns="0" bIns="0" rIns="0">
            <a:spAutoFit/>
          </a:bodyPr>
          <a:lstStyle/>
          <a:p>
            <a:pPr algn="ctr" marL="0" indent="0" lvl="0">
              <a:lnSpc>
                <a:spcPts val="12880"/>
              </a:lnSpc>
              <a:spcBef>
                <a:spcPct val="0"/>
              </a:spcBef>
            </a:pPr>
            <a:r>
              <a:rPr lang="en-US" sz="9200" strike="noStrike" u="none">
                <a:solidFill>
                  <a:srgbClr val="FFFFFF"/>
                </a:solidFill>
                <a:latin typeface="Canva Sans Bold"/>
              </a:rPr>
              <a:t> How did this all started?🤖</a:t>
            </a:r>
          </a:p>
        </p:txBody>
      </p:sp>
      <p:sp>
        <p:nvSpPr>
          <p:cNvPr name="TextBox 5" id="5"/>
          <p:cNvSpPr txBox="true"/>
          <p:nvPr/>
        </p:nvSpPr>
        <p:spPr>
          <a:xfrm rot="0">
            <a:off x="6206785" y="2108196"/>
            <a:ext cx="11496541" cy="8514582"/>
          </a:xfrm>
          <a:prstGeom prst="rect">
            <a:avLst/>
          </a:prstGeom>
        </p:spPr>
        <p:txBody>
          <a:bodyPr anchor="t" rtlCol="false" tIns="0" lIns="0" bIns="0" rIns="0">
            <a:spAutoFit/>
          </a:bodyPr>
          <a:lstStyle/>
          <a:p>
            <a:pPr algn="just" marL="654232" indent="-327116" lvl="1">
              <a:lnSpc>
                <a:spcPts val="4242"/>
              </a:lnSpc>
              <a:buFont typeface="Arial"/>
              <a:buChar char="•"/>
            </a:pPr>
            <a:r>
              <a:rPr lang="en-US" sz="3030">
                <a:solidFill>
                  <a:srgbClr val="FFFFFF"/>
                </a:solidFill>
                <a:latin typeface="Canva Sans Bold"/>
              </a:rPr>
              <a:t>Sanskrit Grammar: </a:t>
            </a:r>
            <a:r>
              <a:rPr lang="en-US" sz="3030">
                <a:solidFill>
                  <a:srgbClr val="FFFFFF"/>
                </a:solidFill>
                <a:latin typeface="Canva Sans Bold"/>
              </a:rPr>
              <a:t>Ancient Indian scholars developed structured rules and a formalized language, similar to modern programming languages.</a:t>
            </a:r>
          </a:p>
          <a:p>
            <a:pPr algn="just" marL="654232" indent="-327116" lvl="1">
              <a:lnSpc>
                <a:spcPts val="4242"/>
              </a:lnSpc>
              <a:buFont typeface="Arial"/>
              <a:buChar char="•"/>
            </a:pPr>
            <a:r>
              <a:rPr lang="en-US" sz="3030">
                <a:solidFill>
                  <a:srgbClr val="FFFFFF"/>
                </a:solidFill>
                <a:latin typeface="Canva Sans Bold"/>
              </a:rPr>
              <a:t>Ancient Roots: Early AI concepts can be found in ancient mythology and folklore, with stories of human-like automatons and golems.</a:t>
            </a:r>
          </a:p>
          <a:p>
            <a:pPr algn="just" marL="654232" indent="-327116" lvl="1">
              <a:lnSpc>
                <a:spcPts val="4242"/>
              </a:lnSpc>
              <a:buFont typeface="Arial"/>
              <a:buChar char="•"/>
            </a:pPr>
            <a:r>
              <a:rPr lang="en-US" sz="3030">
                <a:solidFill>
                  <a:srgbClr val="FFFFFF"/>
                </a:solidFill>
                <a:latin typeface="Canva Sans Bold"/>
              </a:rPr>
              <a:t>Early Mechanical Automata: In the 18th century, inventors like Jacques de Vaucanson created mechanical automata that mimicked human movements.</a:t>
            </a:r>
          </a:p>
          <a:p>
            <a:pPr algn="just" marL="654232" indent="-327116" lvl="1">
              <a:lnSpc>
                <a:spcPts val="4242"/>
              </a:lnSpc>
              <a:buFont typeface="Arial"/>
              <a:buChar char="•"/>
            </a:pPr>
            <a:r>
              <a:rPr lang="en-US" sz="3030">
                <a:solidFill>
                  <a:srgbClr val="FFFFFF"/>
                </a:solidFill>
                <a:latin typeface="Canva Sans Bold"/>
              </a:rPr>
              <a:t>Alan Turing: Turing's work in the 20th century laid the theoretical foundation for AI, introducing the concept of the Turing Machine.</a:t>
            </a:r>
          </a:p>
          <a:p>
            <a:pPr algn="just" marL="654232" indent="-327116" lvl="1">
              <a:lnSpc>
                <a:spcPts val="4242"/>
              </a:lnSpc>
              <a:buFont typeface="Arial"/>
              <a:buChar char="•"/>
            </a:pPr>
            <a:r>
              <a:rPr lang="en-US" sz="3030">
                <a:solidFill>
                  <a:srgbClr val="FFFFFF"/>
                </a:solidFill>
                <a:latin typeface="Canva Sans Bold"/>
              </a:rPr>
              <a:t>McCulloch and Pitts: They developed a mathematical model of a simplified neuron, contributing to neural network understanding.</a:t>
            </a:r>
          </a:p>
          <a:p>
            <a:pPr algn="just">
              <a:lnSpc>
                <a:spcPts val="4242"/>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0" y="2592505"/>
            <a:ext cx="6988487" cy="5595357"/>
          </a:xfrm>
          <a:custGeom>
            <a:avLst/>
            <a:gdLst/>
            <a:ahLst/>
            <a:cxnLst/>
            <a:rect r="r" b="b" t="t" l="l"/>
            <a:pathLst>
              <a:path h="5595357" w="6988487">
                <a:moveTo>
                  <a:pt x="0" y="0"/>
                </a:moveTo>
                <a:lnTo>
                  <a:pt x="6988487" y="0"/>
                </a:lnTo>
                <a:lnTo>
                  <a:pt x="6988487" y="5595358"/>
                </a:lnTo>
                <a:lnTo>
                  <a:pt x="0" y="5595358"/>
                </a:lnTo>
                <a:lnTo>
                  <a:pt x="0" y="0"/>
                </a:lnTo>
                <a:close/>
              </a:path>
            </a:pathLst>
          </a:custGeom>
          <a:blipFill>
            <a:blip r:embed="rId2"/>
            <a:stretch>
              <a:fillRect l="0" t="0" r="0" b="0"/>
            </a:stretch>
          </a:blipFill>
        </p:spPr>
      </p:sp>
      <p:sp>
        <p:nvSpPr>
          <p:cNvPr name="Freeform 3" id="3"/>
          <p:cNvSpPr/>
          <p:nvPr/>
        </p:nvSpPr>
        <p:spPr>
          <a:xfrm flipH="false" flipV="false" rot="0">
            <a:off x="14135996" y="-2163135"/>
            <a:ext cx="6613789" cy="5640759"/>
          </a:xfrm>
          <a:custGeom>
            <a:avLst/>
            <a:gdLst/>
            <a:ahLst/>
            <a:cxnLst/>
            <a:rect r="r" b="b" t="t" l="l"/>
            <a:pathLst>
              <a:path h="5640759" w="6613789">
                <a:moveTo>
                  <a:pt x="0" y="0"/>
                </a:moveTo>
                <a:lnTo>
                  <a:pt x="6613790" y="0"/>
                </a:lnTo>
                <a:lnTo>
                  <a:pt x="6613790" y="5640759"/>
                </a:lnTo>
                <a:lnTo>
                  <a:pt x="0" y="5640759"/>
                </a:lnTo>
                <a:lnTo>
                  <a:pt x="0" y="0"/>
                </a:lnTo>
                <a:close/>
              </a:path>
            </a:pathLst>
          </a:custGeom>
          <a:blipFill>
            <a:blip r:embed="rId3"/>
            <a:stretch>
              <a:fillRect l="0" t="0" r="0" b="0"/>
            </a:stretch>
          </a:blipFill>
        </p:spPr>
      </p:sp>
      <p:sp>
        <p:nvSpPr>
          <p:cNvPr name="TextBox 4" id="4"/>
          <p:cNvSpPr txBox="true"/>
          <p:nvPr/>
        </p:nvSpPr>
        <p:spPr>
          <a:xfrm rot="0">
            <a:off x="0" y="-171450"/>
            <a:ext cx="16454966" cy="1566544"/>
          </a:xfrm>
          <a:prstGeom prst="rect">
            <a:avLst/>
          </a:prstGeom>
        </p:spPr>
        <p:txBody>
          <a:bodyPr anchor="t" rtlCol="false" tIns="0" lIns="0" bIns="0" rIns="0">
            <a:spAutoFit/>
          </a:bodyPr>
          <a:lstStyle/>
          <a:p>
            <a:pPr algn="ctr" marL="0" indent="0" lvl="0">
              <a:lnSpc>
                <a:spcPts val="12880"/>
              </a:lnSpc>
              <a:spcBef>
                <a:spcPct val="0"/>
              </a:spcBef>
            </a:pPr>
            <a:r>
              <a:rPr lang="en-US" sz="9200" strike="noStrike" u="none">
                <a:solidFill>
                  <a:srgbClr val="FFFFFF"/>
                </a:solidFill>
                <a:latin typeface="Canva Sans Bold"/>
              </a:rPr>
              <a:t> How did this all started?🤖</a:t>
            </a:r>
          </a:p>
        </p:txBody>
      </p:sp>
      <p:sp>
        <p:nvSpPr>
          <p:cNvPr name="TextBox 5" id="5"/>
          <p:cNvSpPr txBox="true"/>
          <p:nvPr/>
        </p:nvSpPr>
        <p:spPr>
          <a:xfrm rot="0">
            <a:off x="6988487" y="1221039"/>
            <a:ext cx="10756954" cy="9303917"/>
          </a:xfrm>
          <a:prstGeom prst="rect">
            <a:avLst/>
          </a:prstGeom>
        </p:spPr>
        <p:txBody>
          <a:bodyPr anchor="t" rtlCol="false" tIns="0" lIns="0" bIns="0" rIns="0">
            <a:spAutoFit/>
          </a:bodyPr>
          <a:lstStyle/>
          <a:p>
            <a:pPr algn="just">
              <a:lnSpc>
                <a:spcPts val="4132"/>
              </a:lnSpc>
            </a:pPr>
            <a:r>
              <a:rPr lang="en-US" sz="2951">
                <a:solidFill>
                  <a:srgbClr val="FFFFFF"/>
                </a:solidFill>
                <a:latin typeface="Canva Sans Bold"/>
              </a:rPr>
              <a:t>.</a:t>
            </a:r>
          </a:p>
          <a:p>
            <a:pPr algn="just" marL="637259" indent="-318629" lvl="1">
              <a:lnSpc>
                <a:spcPts val="4132"/>
              </a:lnSpc>
              <a:buFont typeface="Arial"/>
              <a:buChar char="•"/>
            </a:pPr>
            <a:r>
              <a:rPr lang="en-US" sz="2951">
                <a:solidFill>
                  <a:srgbClr val="FFFFFF"/>
                </a:solidFill>
                <a:latin typeface="Canva Sans Bold"/>
              </a:rPr>
              <a:t>Dartmouth Workshop (1956): Coined the term "Artificial Intelligence" and marked the birth of AI as a field.</a:t>
            </a:r>
          </a:p>
          <a:p>
            <a:pPr algn="just" marL="637259" indent="-318629" lvl="1">
              <a:lnSpc>
                <a:spcPts val="4132"/>
              </a:lnSpc>
              <a:buFont typeface="Arial"/>
              <a:buChar char="•"/>
            </a:pPr>
            <a:r>
              <a:rPr lang="en-US" sz="2951">
                <a:solidFill>
                  <a:srgbClr val="FFFFFF"/>
                </a:solidFill>
                <a:latin typeface="Canva Sans Bold"/>
              </a:rPr>
              <a:t>Early AI Programs: Logic Theorist and General Problem Solver were among the earliest AI programs, capable of solving mathematical problems.</a:t>
            </a:r>
          </a:p>
          <a:p>
            <a:pPr algn="just" marL="637259" indent="-318629" lvl="1">
              <a:lnSpc>
                <a:spcPts val="4132"/>
              </a:lnSpc>
              <a:buFont typeface="Arial"/>
              <a:buChar char="•"/>
            </a:pPr>
            <a:r>
              <a:rPr lang="en-US" sz="2951">
                <a:solidFill>
                  <a:srgbClr val="FFFFFF"/>
                </a:solidFill>
                <a:latin typeface="Canva Sans Bold"/>
              </a:rPr>
              <a:t>Expert Systems (1970s-1980s): These AI programs mimicked human decision-making in specific domains like medicine and finance.</a:t>
            </a:r>
          </a:p>
          <a:p>
            <a:pPr algn="just" marL="637259" indent="-318629" lvl="1">
              <a:lnSpc>
                <a:spcPts val="4132"/>
              </a:lnSpc>
              <a:buFont typeface="Arial"/>
              <a:buChar char="•"/>
            </a:pPr>
            <a:r>
              <a:rPr lang="en-US" sz="2951">
                <a:solidFill>
                  <a:srgbClr val="FFFFFF"/>
                </a:solidFill>
                <a:latin typeface="Canva Sans Bold"/>
              </a:rPr>
              <a:t>AI Winters: Periods of reduced funding and interest in AI occurred in the 1970s, 1980s, and 1990s due to unmet expectations.</a:t>
            </a:r>
          </a:p>
          <a:p>
            <a:pPr algn="just" marL="637259" indent="-318629" lvl="1">
              <a:lnSpc>
                <a:spcPts val="4132"/>
              </a:lnSpc>
              <a:buFont typeface="Arial"/>
              <a:buChar char="•"/>
            </a:pPr>
            <a:r>
              <a:rPr lang="en-US" sz="2951">
                <a:solidFill>
                  <a:srgbClr val="FFFFFF"/>
                </a:solidFill>
                <a:latin typeface="Canva Sans Bold"/>
              </a:rPr>
              <a:t>Recent Advances: AI resurged in the 21st century, with breakthroughs in machine learning and deep learning, leading to technologies like natural language processing and computer vision becoming ubiquitous.</a:t>
            </a:r>
          </a:p>
          <a:p>
            <a:pPr algn="just">
              <a:lnSpc>
                <a:spcPts val="4132"/>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10571271" y="-3708211"/>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5811039" y="463618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1853797">
            <a:off x="-1336668" y="0"/>
            <a:ext cx="4166235" cy="8229600"/>
          </a:xfrm>
          <a:custGeom>
            <a:avLst/>
            <a:gdLst/>
            <a:ahLst/>
            <a:cxnLst/>
            <a:rect r="r" b="b" t="t" l="l"/>
            <a:pathLst>
              <a:path h="8229600" w="4166235">
                <a:moveTo>
                  <a:pt x="0" y="0"/>
                </a:moveTo>
                <a:lnTo>
                  <a:pt x="4166235" y="0"/>
                </a:lnTo>
                <a:lnTo>
                  <a:pt x="4166235" y="8229600"/>
                </a:lnTo>
                <a:lnTo>
                  <a:pt x="0" y="8229600"/>
                </a:lnTo>
                <a:lnTo>
                  <a:pt x="0" y="0"/>
                </a:lnTo>
                <a:close/>
              </a:path>
            </a:pathLst>
          </a:custGeom>
          <a:blipFill>
            <a:blip r:embed="rId4"/>
            <a:stretch>
              <a:fillRect l="0" t="0" r="0" b="0"/>
            </a:stretch>
          </a:blipFill>
        </p:spPr>
      </p:sp>
      <p:sp>
        <p:nvSpPr>
          <p:cNvPr name="TextBox 6" id="6"/>
          <p:cNvSpPr txBox="true"/>
          <p:nvPr/>
        </p:nvSpPr>
        <p:spPr>
          <a:xfrm rot="-2209217">
            <a:off x="3118517" y="4191251"/>
            <a:ext cx="9905547" cy="1727300"/>
          </a:xfrm>
          <a:prstGeom prst="rect">
            <a:avLst/>
          </a:prstGeom>
        </p:spPr>
        <p:txBody>
          <a:bodyPr anchor="t" rtlCol="false" tIns="0" lIns="0" bIns="0" rIns="0">
            <a:spAutoFit/>
          </a:bodyPr>
          <a:lstStyle/>
          <a:p>
            <a:pPr algn="ctr">
              <a:lnSpc>
                <a:spcPts val="14100"/>
              </a:lnSpc>
            </a:pPr>
            <a:r>
              <a:rPr lang="en-US" sz="10071">
                <a:solidFill>
                  <a:srgbClr val="FFFFFF"/>
                </a:solidFill>
                <a:latin typeface="Canva Sans Bold"/>
              </a:rPr>
              <a:t>Catagories of AI</a:t>
            </a:r>
          </a:p>
        </p:txBody>
      </p:sp>
      <p:sp>
        <p:nvSpPr>
          <p:cNvPr name="Freeform 7" id="7"/>
          <p:cNvSpPr/>
          <p:nvPr/>
        </p:nvSpPr>
        <p:spPr>
          <a:xfrm flipH="false" flipV="false" rot="0">
            <a:off x="11869472" y="5143500"/>
            <a:ext cx="5935599" cy="8229600"/>
          </a:xfrm>
          <a:custGeom>
            <a:avLst/>
            <a:gdLst/>
            <a:ahLst/>
            <a:cxnLst/>
            <a:rect r="r" b="b" t="t" l="l"/>
            <a:pathLst>
              <a:path h="8229600" w="5935599">
                <a:moveTo>
                  <a:pt x="0" y="0"/>
                </a:moveTo>
                <a:lnTo>
                  <a:pt x="5935599" y="0"/>
                </a:lnTo>
                <a:lnTo>
                  <a:pt x="5935599" y="8229600"/>
                </a:lnTo>
                <a:lnTo>
                  <a:pt x="0" y="8229600"/>
                </a:lnTo>
                <a:lnTo>
                  <a:pt x="0" y="0"/>
                </a:lnTo>
                <a:close/>
              </a:path>
            </a:pathLst>
          </a:custGeom>
          <a:blipFill>
            <a:blip r:embed="rId5"/>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9B60EB">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740066" y="-360334"/>
            <a:ext cx="4817598" cy="4184142"/>
          </a:xfrm>
          <a:custGeom>
            <a:avLst/>
            <a:gdLst/>
            <a:ahLst/>
            <a:cxnLst/>
            <a:rect r="r" b="b" t="t" l="l"/>
            <a:pathLst>
              <a:path h="4184142" w="4817598">
                <a:moveTo>
                  <a:pt x="0" y="0"/>
                </a:moveTo>
                <a:lnTo>
                  <a:pt x="4817598" y="0"/>
                </a:lnTo>
                <a:lnTo>
                  <a:pt x="4817598" y="4184143"/>
                </a:lnTo>
                <a:lnTo>
                  <a:pt x="0" y="4184143"/>
                </a:lnTo>
                <a:lnTo>
                  <a:pt x="0" y="0"/>
                </a:lnTo>
                <a:close/>
              </a:path>
            </a:pathLst>
          </a:custGeom>
          <a:blipFill>
            <a:blip r:embed="rId2"/>
            <a:stretch>
              <a:fillRect l="0" t="0" r="0" b="0"/>
            </a:stretch>
          </a:blipFill>
        </p:spPr>
      </p:sp>
      <p:sp>
        <p:nvSpPr>
          <p:cNvPr name="Freeform 3" id="3"/>
          <p:cNvSpPr/>
          <p:nvPr/>
        </p:nvSpPr>
        <p:spPr>
          <a:xfrm flipH="false" flipV="false" rot="0">
            <a:off x="-1914841" y="-1784862"/>
            <a:ext cx="5101092" cy="4365182"/>
          </a:xfrm>
          <a:custGeom>
            <a:avLst/>
            <a:gdLst/>
            <a:ahLst/>
            <a:cxnLst/>
            <a:rect r="r" b="b" t="t" l="l"/>
            <a:pathLst>
              <a:path h="4365182" w="5101092">
                <a:moveTo>
                  <a:pt x="0" y="0"/>
                </a:moveTo>
                <a:lnTo>
                  <a:pt x="5101092" y="0"/>
                </a:lnTo>
                <a:lnTo>
                  <a:pt x="5101092" y="4365181"/>
                </a:lnTo>
                <a:lnTo>
                  <a:pt x="0" y="4365181"/>
                </a:lnTo>
                <a:lnTo>
                  <a:pt x="0" y="0"/>
                </a:lnTo>
                <a:close/>
              </a:path>
            </a:pathLst>
          </a:custGeom>
          <a:blipFill>
            <a:blip r:embed="rId3"/>
            <a:stretch>
              <a:fillRect l="0" t="0" r="0" b="0"/>
            </a:stretch>
          </a:blipFill>
        </p:spPr>
      </p:sp>
      <p:sp>
        <p:nvSpPr>
          <p:cNvPr name="Freeform 4" id="4"/>
          <p:cNvSpPr/>
          <p:nvPr/>
        </p:nvSpPr>
        <p:spPr>
          <a:xfrm flipH="false" flipV="false" rot="0">
            <a:off x="15601849" y="7100342"/>
            <a:ext cx="11495135" cy="4845199"/>
          </a:xfrm>
          <a:custGeom>
            <a:avLst/>
            <a:gdLst/>
            <a:ahLst/>
            <a:cxnLst/>
            <a:rect r="r" b="b" t="t" l="l"/>
            <a:pathLst>
              <a:path h="4845199" w="11495135">
                <a:moveTo>
                  <a:pt x="0" y="0"/>
                </a:moveTo>
                <a:lnTo>
                  <a:pt x="11495135" y="0"/>
                </a:lnTo>
                <a:lnTo>
                  <a:pt x="11495135" y="4845199"/>
                </a:lnTo>
                <a:lnTo>
                  <a:pt x="0" y="4845199"/>
                </a:lnTo>
                <a:lnTo>
                  <a:pt x="0" y="0"/>
                </a:lnTo>
                <a:close/>
              </a:path>
            </a:pathLst>
          </a:custGeom>
          <a:blipFill>
            <a:blip r:embed="rId4"/>
            <a:stretch>
              <a:fillRect l="0" t="0" r="0" b="0"/>
            </a:stretch>
          </a:blipFill>
        </p:spPr>
      </p:sp>
      <p:sp>
        <p:nvSpPr>
          <p:cNvPr name="Freeform 5" id="5"/>
          <p:cNvSpPr/>
          <p:nvPr/>
        </p:nvSpPr>
        <p:spPr>
          <a:xfrm flipH="false" flipV="false" rot="-1072226">
            <a:off x="-769537" y="6074699"/>
            <a:ext cx="2810484" cy="6367201"/>
          </a:xfrm>
          <a:custGeom>
            <a:avLst/>
            <a:gdLst/>
            <a:ahLst/>
            <a:cxnLst/>
            <a:rect r="r" b="b" t="t" l="l"/>
            <a:pathLst>
              <a:path h="6367201" w="2810484">
                <a:moveTo>
                  <a:pt x="0" y="0"/>
                </a:moveTo>
                <a:lnTo>
                  <a:pt x="2810484" y="0"/>
                </a:lnTo>
                <a:lnTo>
                  <a:pt x="2810484" y="6367202"/>
                </a:lnTo>
                <a:lnTo>
                  <a:pt x="0" y="6367202"/>
                </a:lnTo>
                <a:lnTo>
                  <a:pt x="0" y="0"/>
                </a:lnTo>
                <a:close/>
              </a:path>
            </a:pathLst>
          </a:custGeom>
          <a:blipFill>
            <a:blip r:embed="rId5"/>
            <a:stretch>
              <a:fillRect l="0" t="0" r="0" b="0"/>
            </a:stretch>
          </a:blipFill>
        </p:spPr>
      </p:sp>
      <p:sp>
        <p:nvSpPr>
          <p:cNvPr name="TextBox 6" id="6"/>
          <p:cNvSpPr txBox="true"/>
          <p:nvPr/>
        </p:nvSpPr>
        <p:spPr>
          <a:xfrm rot="0">
            <a:off x="3186251" y="460615"/>
            <a:ext cx="12623702"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Based on Capabilities:</a:t>
            </a:r>
          </a:p>
        </p:txBody>
      </p:sp>
      <p:sp>
        <p:nvSpPr>
          <p:cNvPr name="TextBox 7" id="7"/>
          <p:cNvSpPr txBox="true"/>
          <p:nvPr/>
        </p:nvSpPr>
        <p:spPr>
          <a:xfrm rot="0">
            <a:off x="1985702" y="3542218"/>
            <a:ext cx="7158298" cy="4357321"/>
          </a:xfrm>
          <a:prstGeom prst="rect">
            <a:avLst/>
          </a:prstGeom>
        </p:spPr>
        <p:txBody>
          <a:bodyPr anchor="t" rtlCol="false" tIns="0" lIns="0" bIns="0" rIns="0">
            <a:spAutoFit/>
          </a:bodyPr>
          <a:lstStyle/>
          <a:p>
            <a:pPr marL="1788380" indent="-894190" lvl="1">
              <a:lnSpc>
                <a:spcPts val="11596"/>
              </a:lnSpc>
              <a:buFont typeface="Arial"/>
              <a:buChar char="•"/>
            </a:pPr>
            <a:r>
              <a:rPr lang="en-US" sz="8283">
                <a:solidFill>
                  <a:srgbClr val="5CE5F8"/>
                </a:solidFill>
                <a:latin typeface="Canva Sans Bold"/>
              </a:rPr>
              <a:t>Narrow AI</a:t>
            </a:r>
          </a:p>
          <a:p>
            <a:pPr marL="1788380" indent="-894190" lvl="1">
              <a:lnSpc>
                <a:spcPts val="11596"/>
              </a:lnSpc>
              <a:buFont typeface="Arial"/>
              <a:buChar char="•"/>
            </a:pPr>
            <a:r>
              <a:rPr lang="en-US" sz="8283">
                <a:solidFill>
                  <a:srgbClr val="5CE5F8"/>
                </a:solidFill>
                <a:latin typeface="Canva Sans Bold"/>
              </a:rPr>
              <a:t>General AI</a:t>
            </a:r>
          </a:p>
          <a:p>
            <a:pPr marL="1788380" indent="-894190" lvl="1">
              <a:lnSpc>
                <a:spcPts val="11596"/>
              </a:lnSpc>
              <a:buFont typeface="Arial"/>
              <a:buChar char="•"/>
            </a:pPr>
            <a:r>
              <a:rPr lang="en-US" sz="8283">
                <a:solidFill>
                  <a:srgbClr val="5CE5F8"/>
                </a:solidFill>
                <a:latin typeface="Canva Sans Bold"/>
              </a:rPr>
              <a:t>Super AI</a:t>
            </a:r>
          </a:p>
        </p:txBody>
      </p:sp>
      <p:sp>
        <p:nvSpPr>
          <p:cNvPr name="Freeform 8" id="8"/>
          <p:cNvSpPr/>
          <p:nvPr/>
        </p:nvSpPr>
        <p:spPr>
          <a:xfrm flipH="false" flipV="false" rot="0">
            <a:off x="11033449" y="2580319"/>
            <a:ext cx="6457849" cy="7066732"/>
          </a:xfrm>
          <a:custGeom>
            <a:avLst/>
            <a:gdLst/>
            <a:ahLst/>
            <a:cxnLst/>
            <a:rect r="r" b="b" t="t" l="l"/>
            <a:pathLst>
              <a:path h="7066732" w="6457849">
                <a:moveTo>
                  <a:pt x="0" y="0"/>
                </a:moveTo>
                <a:lnTo>
                  <a:pt x="6457849" y="0"/>
                </a:lnTo>
                <a:lnTo>
                  <a:pt x="6457849" y="7066732"/>
                </a:lnTo>
                <a:lnTo>
                  <a:pt x="0" y="7066732"/>
                </a:lnTo>
                <a:lnTo>
                  <a:pt x="0" y="0"/>
                </a:lnTo>
                <a:close/>
              </a:path>
            </a:pathLst>
          </a:custGeom>
          <a:blipFill>
            <a:blip r:embed="rId6"/>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3"/>
            <a:stretch>
              <a:fillRect l="0" t="0" r="0" b="0"/>
            </a:stretch>
          </a:blipFill>
        </p:spPr>
      </p:sp>
      <p:sp>
        <p:nvSpPr>
          <p:cNvPr name="Freeform 4" id="4"/>
          <p:cNvSpPr/>
          <p:nvPr/>
        </p:nvSpPr>
        <p:spPr>
          <a:xfrm flipH="false" flipV="false" rot="0">
            <a:off x="12841328" y="3284509"/>
            <a:ext cx="5198484" cy="8229600"/>
          </a:xfrm>
          <a:custGeom>
            <a:avLst/>
            <a:gdLst/>
            <a:ahLst/>
            <a:cxnLst/>
            <a:rect r="r" b="b" t="t" l="l"/>
            <a:pathLst>
              <a:path h="8229600" w="5198484">
                <a:moveTo>
                  <a:pt x="0" y="0"/>
                </a:moveTo>
                <a:lnTo>
                  <a:pt x="5198484" y="0"/>
                </a:lnTo>
                <a:lnTo>
                  <a:pt x="5198484" y="8229600"/>
                </a:lnTo>
                <a:lnTo>
                  <a:pt x="0" y="8229600"/>
                </a:lnTo>
                <a:lnTo>
                  <a:pt x="0" y="0"/>
                </a:lnTo>
                <a:close/>
              </a:path>
            </a:pathLst>
          </a:custGeom>
          <a:blipFill>
            <a:blip r:embed="rId4"/>
            <a:stretch>
              <a:fillRect l="0" t="0" r="0" b="0"/>
            </a:stretch>
          </a:blipFill>
        </p:spPr>
      </p:sp>
      <p:sp>
        <p:nvSpPr>
          <p:cNvPr name="TextBox 5" id="5"/>
          <p:cNvSpPr txBox="true"/>
          <p:nvPr/>
        </p:nvSpPr>
        <p:spPr>
          <a:xfrm rot="0">
            <a:off x="3050737" y="159703"/>
            <a:ext cx="14989074"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Based on Functionality</a:t>
            </a:r>
          </a:p>
        </p:txBody>
      </p:sp>
      <p:sp>
        <p:nvSpPr>
          <p:cNvPr name="TextBox 6" id="6"/>
          <p:cNvSpPr txBox="true"/>
          <p:nvPr/>
        </p:nvSpPr>
        <p:spPr>
          <a:xfrm rot="0">
            <a:off x="1028700" y="3132109"/>
            <a:ext cx="13391555" cy="5809402"/>
          </a:xfrm>
          <a:prstGeom prst="rect">
            <a:avLst/>
          </a:prstGeom>
        </p:spPr>
        <p:txBody>
          <a:bodyPr anchor="t" rtlCol="false" tIns="0" lIns="0" bIns="0" rIns="0">
            <a:spAutoFit/>
          </a:bodyPr>
          <a:lstStyle/>
          <a:p>
            <a:pPr marL="1788381" indent="-894190" lvl="1">
              <a:lnSpc>
                <a:spcPts val="11596"/>
              </a:lnSpc>
              <a:buFont typeface="Arial"/>
              <a:buChar char="•"/>
            </a:pPr>
            <a:r>
              <a:rPr lang="en-US" sz="8283">
                <a:solidFill>
                  <a:srgbClr val="5CE5F8"/>
                </a:solidFill>
                <a:latin typeface="Canva Sans Bold"/>
              </a:rPr>
              <a:t>Reactive Machines</a:t>
            </a:r>
          </a:p>
          <a:p>
            <a:pPr marL="1788381" indent="-894190" lvl="1">
              <a:lnSpc>
                <a:spcPts val="11596"/>
              </a:lnSpc>
              <a:buFont typeface="Arial"/>
              <a:buChar char="•"/>
            </a:pPr>
            <a:r>
              <a:rPr lang="en-US" sz="8283">
                <a:solidFill>
                  <a:srgbClr val="5CE5F8"/>
                </a:solidFill>
                <a:latin typeface="Canva Sans Bold"/>
              </a:rPr>
              <a:t>Limited Memory AI</a:t>
            </a:r>
          </a:p>
          <a:p>
            <a:pPr marL="1788381" indent="-894190" lvl="1">
              <a:lnSpc>
                <a:spcPts val="11596"/>
              </a:lnSpc>
              <a:buFont typeface="Arial"/>
              <a:buChar char="•"/>
            </a:pPr>
            <a:r>
              <a:rPr lang="en-US" sz="8283">
                <a:solidFill>
                  <a:srgbClr val="5CE5F8"/>
                </a:solidFill>
                <a:latin typeface="Canva Sans Bold"/>
              </a:rPr>
              <a:t>AI with Theory of Mind</a:t>
            </a:r>
          </a:p>
          <a:p>
            <a:pPr marL="1788381" indent="-894190" lvl="1">
              <a:lnSpc>
                <a:spcPts val="11596"/>
              </a:lnSpc>
              <a:buFont typeface="Arial"/>
              <a:buChar char="•"/>
            </a:pPr>
            <a:r>
              <a:rPr lang="en-US" sz="8283">
                <a:solidFill>
                  <a:srgbClr val="5CE5F8"/>
                </a:solidFill>
                <a:latin typeface="Canva Sans Bold"/>
              </a:rPr>
              <a:t>Self-Aware AI</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a:off x="5764344" y="5958420"/>
            <a:ext cx="0" cy="5145633"/>
          </a:xfrm>
          <a:prstGeom prst="line">
            <a:avLst/>
          </a:prstGeom>
          <a:ln cap="flat" w="38100">
            <a:solidFill>
              <a:srgbClr val="FFFFFF"/>
            </a:solidFill>
            <a:prstDash val="solid"/>
            <a:headEnd type="none" len="sm" w="sm"/>
            <a:tailEnd type="none" len="sm" w="sm"/>
          </a:ln>
        </p:spPr>
      </p:sp>
      <p:sp>
        <p:nvSpPr>
          <p:cNvPr name="AutoShape 3" id="3"/>
          <p:cNvSpPr/>
          <p:nvPr/>
        </p:nvSpPr>
        <p:spPr>
          <a:xfrm>
            <a:off x="5802444" y="-2572817"/>
            <a:ext cx="0" cy="5145633"/>
          </a:xfrm>
          <a:prstGeom prst="line">
            <a:avLst/>
          </a:prstGeom>
          <a:ln cap="flat" w="38100">
            <a:solidFill>
              <a:srgbClr val="FFFFFF"/>
            </a:solidFill>
            <a:prstDash val="solid"/>
            <a:headEnd type="none" len="sm" w="sm"/>
            <a:tailEnd type="none" len="sm" w="sm"/>
          </a:ln>
        </p:spPr>
      </p:sp>
      <p:sp>
        <p:nvSpPr>
          <p:cNvPr name="Freeform 4" id="4"/>
          <p:cNvSpPr/>
          <p:nvPr/>
        </p:nvSpPr>
        <p:spPr>
          <a:xfrm flipH="false" flipV="false" rot="0">
            <a:off x="10208092" y="-358876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1995996" y="550773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TextBox 6" id="6"/>
          <p:cNvSpPr txBox="true"/>
          <p:nvPr/>
        </p:nvSpPr>
        <p:spPr>
          <a:xfrm rot="0">
            <a:off x="1619702" y="2782249"/>
            <a:ext cx="7747874" cy="1566544"/>
          </a:xfrm>
          <a:prstGeom prst="rect">
            <a:avLst/>
          </a:prstGeom>
        </p:spPr>
        <p:txBody>
          <a:bodyPr anchor="t" rtlCol="false" tIns="0" lIns="0" bIns="0" rIns="0">
            <a:spAutoFit/>
          </a:bodyPr>
          <a:lstStyle/>
          <a:p>
            <a:pPr algn="ctr" marL="0" indent="0" lvl="0">
              <a:lnSpc>
                <a:spcPts val="12880"/>
              </a:lnSpc>
              <a:spcBef>
                <a:spcPct val="0"/>
              </a:spcBef>
            </a:pPr>
            <a:r>
              <a:rPr lang="en-US" sz="9200">
                <a:solidFill>
                  <a:srgbClr val="FFFFFF"/>
                </a:solidFill>
                <a:latin typeface="Canva Sans Bold"/>
              </a:rPr>
              <a:t>T</a:t>
            </a:r>
            <a:r>
              <a:rPr lang="en-US" sz="9200" strike="noStrike" u="none">
                <a:solidFill>
                  <a:srgbClr val="FFFFFF"/>
                </a:solidFill>
                <a:latin typeface="Canva Sans Bold"/>
              </a:rPr>
              <a:t>hank you!</a:t>
            </a:r>
          </a:p>
        </p:txBody>
      </p:sp>
      <p:sp>
        <p:nvSpPr>
          <p:cNvPr name="Freeform 7" id="7"/>
          <p:cNvSpPr/>
          <p:nvPr/>
        </p:nvSpPr>
        <p:spPr>
          <a:xfrm flipH="false" flipV="false" rot="0">
            <a:off x="9144000" y="1550639"/>
            <a:ext cx="8001878" cy="8071895"/>
          </a:xfrm>
          <a:custGeom>
            <a:avLst/>
            <a:gdLst/>
            <a:ahLst/>
            <a:cxnLst/>
            <a:rect r="r" b="b" t="t" l="l"/>
            <a:pathLst>
              <a:path h="8071895" w="8001878">
                <a:moveTo>
                  <a:pt x="0" y="0"/>
                </a:moveTo>
                <a:lnTo>
                  <a:pt x="8001878" y="0"/>
                </a:lnTo>
                <a:lnTo>
                  <a:pt x="8001878" y="8071894"/>
                </a:lnTo>
                <a:lnTo>
                  <a:pt x="0" y="8071894"/>
                </a:lnTo>
                <a:lnTo>
                  <a:pt x="0" y="0"/>
                </a:lnTo>
                <a:close/>
              </a:path>
            </a:pathLst>
          </a:custGeom>
          <a:blipFill>
            <a:blip r:embed="rId3"/>
            <a:stretch>
              <a:fillRect l="0" t="0" r="0" b="0"/>
            </a:stretch>
          </a:blipFill>
        </p:spPr>
      </p:sp>
      <p:sp>
        <p:nvSpPr>
          <p:cNvPr name="Freeform 8" id="8"/>
          <p:cNvSpPr/>
          <p:nvPr/>
        </p:nvSpPr>
        <p:spPr>
          <a:xfrm flipH="false" flipV="false" rot="0">
            <a:off x="-1995996" y="7317810"/>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4"/>
            <a:stretch>
              <a:fillRect l="0" t="0" r="0" b="0"/>
            </a:stretch>
          </a:blipFill>
        </p:spPr>
      </p:sp>
      <p:sp>
        <p:nvSpPr>
          <p:cNvPr name="Freeform 9" id="9"/>
          <p:cNvSpPr/>
          <p:nvPr/>
        </p:nvSpPr>
        <p:spPr>
          <a:xfrm flipH="false" flipV="false" rot="0">
            <a:off x="14771515" y="-3149182"/>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4"/>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0FFF5544B327E4696DBC432501EF536" ma:contentTypeVersion="3" ma:contentTypeDescription="Create a new document." ma:contentTypeScope="" ma:versionID="229465c0be6da13136094eeedf001fd3">
  <xsd:schema xmlns:xsd="http://www.w3.org/2001/XMLSchema" xmlns:xs="http://www.w3.org/2001/XMLSchema" xmlns:p="http://schemas.microsoft.com/office/2006/metadata/properties" xmlns:ns2="ec333221-26f2-4903-9eb8-d22159498df7" targetNamespace="http://schemas.microsoft.com/office/2006/metadata/properties" ma:root="true" ma:fieldsID="5865c6dfc5836266179016c3e3c0ee85" ns2:_="">
    <xsd:import namespace="ec333221-26f2-4903-9eb8-d22159498df7"/>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333221-26f2-4903-9eb8-d22159498df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4B4AE15-B91A-4A95-B8F2-973347876A70}"/>
</file>

<file path=customXml/itemProps2.xml><?xml version="1.0" encoding="utf-8"?>
<ds:datastoreItem xmlns:ds="http://schemas.openxmlformats.org/officeDocument/2006/customXml" ds:itemID="{9EAE93E2-FA73-4801-866A-8BFD4D86A861}"/>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DAFutVB6NMk</dc:identifier>
  <dcterms:modified xsi:type="dcterms:W3CDTF">2011-08-01T06:04:30Z</dcterms:modified>
  <cp:revision>1</cp:revision>
  <dc:title>SE-Catagories of AI</dc:title>
</cp:coreProperties>
</file>